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05" r:id="rId5"/>
    <p:sldId id="284" r:id="rId6"/>
    <p:sldId id="286" r:id="rId7"/>
    <p:sldId id="283" r:id="rId8"/>
    <p:sldId id="303" r:id="rId9"/>
    <p:sldId id="304" r:id="rId10"/>
    <p:sldId id="287" r:id="rId11"/>
    <p:sldId id="291" r:id="rId12"/>
    <p:sldId id="292" r:id="rId13"/>
    <p:sldId id="296" r:id="rId14"/>
    <p:sldId id="288" r:id="rId15"/>
    <p:sldId id="289" r:id="rId16"/>
    <p:sldId id="290" r:id="rId17"/>
    <p:sldId id="297" r:id="rId18"/>
    <p:sldId id="295" r:id="rId19"/>
    <p:sldId id="299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59124" autoAdjust="0"/>
  </p:normalViewPr>
  <p:slideViewPr>
    <p:cSldViewPr snapToGrid="0">
      <p:cViewPr varScale="1">
        <p:scale>
          <a:sx n="43" d="100"/>
          <a:sy n="43" d="100"/>
        </p:scale>
        <p:origin x="22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BBB7-7F8C-4035-90BE-0DFA58E73D1F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7FBF1-AD57-4CAE-ADAB-C79A0BAD9F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89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Beitel" TargetMode="External"/><Relationship Id="rId7" Type="http://schemas.openxmlformats.org/officeDocument/2006/relationships/hyperlink" Target="https://nl.wikipedia.org/wiki/Glazuur_(biologie)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l.wikipedia.org/wiki/Onderkaak" TargetMode="External"/><Relationship Id="rId5" Type="http://schemas.openxmlformats.org/officeDocument/2006/relationships/hyperlink" Target="https://nl.wikipedia.org/wiki/Bovenkaak" TargetMode="External"/><Relationship Id="rId4" Type="http://schemas.openxmlformats.org/officeDocument/2006/relationships/hyperlink" Target="https://nl.wikipedia.org/wiki/Snijtand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B060-625E-4CB9-9B7E-C52E902BBAF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6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Knaagdieren worden gekenmerkt door hun bijzondere gebit. Zij bezitten vier grote, op </a:t>
            </a:r>
            <a:r>
              <a:rPr lang="nl-NL" dirty="0" smtClean="0">
                <a:hlinkClick r:id="rId3" tooltip="Beitel"/>
              </a:rPr>
              <a:t>beitels</a:t>
            </a:r>
            <a:r>
              <a:rPr lang="nl-NL" dirty="0" smtClean="0"/>
              <a:t> gelijkende, </a:t>
            </a:r>
            <a:r>
              <a:rPr lang="nl-NL" dirty="0" smtClean="0">
                <a:hlinkClick r:id="rId4" tooltip="Snijtand"/>
              </a:rPr>
              <a:t>snijtanden</a:t>
            </a:r>
            <a:r>
              <a:rPr lang="nl-NL" dirty="0" smtClean="0"/>
              <a:t>, twee in de </a:t>
            </a:r>
            <a:r>
              <a:rPr lang="nl-NL" dirty="0" smtClean="0">
                <a:hlinkClick r:id="rId5" tooltip="Bovenkaak"/>
              </a:rPr>
              <a:t>bovenkaak</a:t>
            </a:r>
            <a:r>
              <a:rPr lang="nl-NL" dirty="0" smtClean="0"/>
              <a:t> en twee daar tegenover in de </a:t>
            </a:r>
            <a:r>
              <a:rPr lang="nl-NL" dirty="0" smtClean="0">
                <a:hlinkClick r:id="rId6" tooltip="Onderkaak"/>
              </a:rPr>
              <a:t>onderkaak</a:t>
            </a:r>
            <a:r>
              <a:rPr lang="nl-NL" dirty="0" smtClean="0"/>
              <a:t>. Deze tanden hebben aan de voorkant een harde </a:t>
            </a:r>
            <a:r>
              <a:rPr lang="nl-NL" dirty="0" smtClean="0">
                <a:hlinkClick r:id="rId7" tooltip="Glazuur (biologie)"/>
              </a:rPr>
              <a:t>glazuurlaag</a:t>
            </a:r>
            <a:r>
              <a:rPr lang="nl-NL" dirty="0" smtClean="0"/>
              <a:t> en groeien levenslang door. Doordat de tanden tijdens het knagen over elkaar heen worden bewogen slijten ze af en blijven ze tegelijkertijd scherp.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29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Let op het hamsteren,</a:t>
            </a:r>
            <a:r>
              <a:rPr lang="nl-NL" baseline="0" dirty="0" smtClean="0"/>
              <a:t> plassen in het voerbak, </a:t>
            </a:r>
            <a:r>
              <a:rPr lang="nl-NL" baseline="0" dirty="0" err="1" smtClean="0"/>
              <a:t>enz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17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 smtClean="0"/>
              <a:t> De dieren kunnen zelf geen vitamine C aanmaken of opslaan </a:t>
            </a:r>
          </a:p>
          <a:p>
            <a:r>
              <a:rPr lang="nl-NL" sz="1200" dirty="0" smtClean="0"/>
              <a:t> Stress verhoogt de behoefte aan vitamine C</a:t>
            </a:r>
          </a:p>
          <a:p>
            <a:r>
              <a:rPr lang="nl-NL" sz="1200" dirty="0" smtClean="0"/>
              <a:t> Vermageren, moeilijker lopen, ontstoken tandvlees en inwendige bloedingen</a:t>
            </a:r>
          </a:p>
          <a:p>
            <a:r>
              <a:rPr lang="nl-NL" sz="1200" dirty="0" smtClean="0"/>
              <a:t> Vitamine C zit ook in groenten en fruit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13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766E7BF-1B43-4560-9C11-4E36536E79C0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91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32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08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44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68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F6F0-10F0-4539-8341-BE8A4DABC37F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821C-3FE5-49F8-A07B-7BCD6DD25B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44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4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19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9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05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29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778669" y="989014"/>
            <a:ext cx="7561660" cy="4941887"/>
          </a:xfrm>
          <a:noFill/>
        </p:spPr>
        <p:txBody>
          <a:bodyPr>
            <a:normAutofit/>
          </a:bodyPr>
          <a:lstStyle>
            <a:lvl1pPr marL="0" indent="0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077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59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51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E7BF-1B43-4560-9C11-4E36536E79C0}" type="datetimeFigureOut">
              <a:rPr lang="nl-NL" smtClean="0"/>
              <a:t>29-10-2018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00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rct=j&amp;q=&amp;esrc=s&amp;source=images&amp;cd=&amp;cad=rja&amp;uact=8&amp;ved=0ahUKEwjW3drrz7LRAhWJXRoKHRR3CFgQjRwIBw&amp;url=http://www.wtf.nl/bizar/843/boze-brit-trapt-hamster-ex-dood.html&amp;bvm=bv.142059868,d.d2s&amp;psig=AFQjCNE22lHLddzFOql6m7-Li4-0zsAjSw&amp;ust=148396748819281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nl/url?sa=i&amp;rct=j&amp;q=&amp;esrc=s&amp;source=images&amp;cd=&amp;cad=rja&amp;uact=8&amp;ved=0ahUKEwin1tWq07LRAhWCPxoKHWwHA-QQjRwIBw&amp;url=https://www.wnf.nl/dieren/dierenbieb-zoogdieren/berglemming.htm&amp;psig=AFQjCNHCuqNA8V6yrKKpKoG9xPhLtl8fgg&amp;ust=148396842739109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Voeding knaagdieren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85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 knaagdieren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 Gemakkelijk</a:t>
            </a:r>
          </a:p>
          <a:p>
            <a:r>
              <a:rPr lang="nl-NL" dirty="0" smtClean="0"/>
              <a:t> Lees de verpakkingen</a:t>
            </a:r>
          </a:p>
          <a:p>
            <a:r>
              <a:rPr lang="nl-NL" dirty="0"/>
              <a:t> </a:t>
            </a:r>
            <a:r>
              <a:rPr lang="nl-NL" dirty="0" smtClean="0"/>
              <a:t>Welk voer, welk merk</a:t>
            </a:r>
          </a:p>
          <a:p>
            <a:r>
              <a:rPr lang="nl-NL" dirty="0"/>
              <a:t> </a:t>
            </a:r>
            <a:r>
              <a:rPr lang="nl-NL" dirty="0" smtClean="0"/>
              <a:t>Bijvoeren van snacks en groeten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“Is </a:t>
            </a:r>
            <a:r>
              <a:rPr lang="nl-NL" dirty="0"/>
              <a:t>elk hoofdvoer nu geschikt voor het dier</a:t>
            </a:r>
            <a:r>
              <a:rPr lang="nl-NL" dirty="0" smtClean="0"/>
              <a:t>?” “Zijn </a:t>
            </a:r>
            <a:r>
              <a:rPr lang="nl-NL" dirty="0"/>
              <a:t>er </a:t>
            </a:r>
            <a:r>
              <a:rPr lang="nl-NL" dirty="0" smtClean="0"/>
              <a:t>verschillen </a:t>
            </a:r>
            <a:r>
              <a:rPr lang="nl-NL" dirty="0"/>
              <a:t>en wat </a:t>
            </a:r>
            <a:r>
              <a:rPr lang="nl-NL" dirty="0" smtClean="0"/>
              <a:t>betekend </a:t>
            </a:r>
            <a:r>
              <a:rPr lang="nl-NL" dirty="0"/>
              <a:t>dit dan</a:t>
            </a:r>
            <a:r>
              <a:rPr lang="nl-NL" dirty="0" smtClean="0"/>
              <a:t>?” “Welke </a:t>
            </a:r>
            <a:r>
              <a:rPr lang="nl-NL" dirty="0"/>
              <a:t>snacks zijn wel geschikt om te voeren en welke niet</a:t>
            </a:r>
            <a:r>
              <a:rPr lang="nl-NL" dirty="0" smtClean="0"/>
              <a:t>?” “Welke fruitsoorten en groentes geven wij aan welke knaagdieren?”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50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11467" y="2366010"/>
            <a:ext cx="85210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pPr marL="385763" indent="-385763">
              <a:buAutoNum type="arabicPeriod"/>
            </a:pPr>
            <a:r>
              <a:rPr lang="nl-NL" sz="2400" dirty="0"/>
              <a:t>Denk 2 minuten in stilte na over de vraag op de volgende dia.</a:t>
            </a:r>
            <a:br>
              <a:rPr lang="nl-NL" sz="2400" dirty="0"/>
            </a:br>
            <a:endParaRPr lang="nl-NL" sz="2400" dirty="0"/>
          </a:p>
          <a:p>
            <a:pPr marL="385763" indent="-385763">
              <a:buAutoNum type="arabicPeriod"/>
            </a:pPr>
            <a:r>
              <a:rPr lang="nl-NL" sz="2400" dirty="0"/>
              <a:t>Na het sein van de docent wissel je jouw antwoord uit met de buurman/buurvrouw</a:t>
            </a:r>
            <a:br>
              <a:rPr lang="nl-NL" sz="2400" dirty="0"/>
            </a:br>
            <a:endParaRPr lang="nl-NL" sz="2400" dirty="0"/>
          </a:p>
          <a:p>
            <a:pPr marL="385763" indent="-385763">
              <a:buAutoNum type="arabicPeriod"/>
            </a:pPr>
            <a:r>
              <a:rPr lang="nl-NL" sz="2400" dirty="0"/>
              <a:t>De docent bevraagt enkele studenten over hun antwoord op de vraag.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Denken, delen en uitwisselen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3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94512" y="1486317"/>
            <a:ext cx="4448987" cy="1867466"/>
          </a:xfrm>
        </p:spPr>
        <p:txBody>
          <a:bodyPr/>
          <a:lstStyle/>
          <a:p>
            <a:r>
              <a:rPr lang="nl-NL" sz="2700" dirty="0"/>
              <a:t>Wat zouden enkele voordelen en nadelen kunnen zijn van de krachtvoersoorten hiernaast?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15" y="1"/>
            <a:ext cx="3477086" cy="347708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15" y="3353783"/>
            <a:ext cx="3499977" cy="349997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2919006" y="122959"/>
            <a:ext cx="325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Gemengd knaagdiervoer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655754" y="6279866"/>
            <a:ext cx="217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Knaagdierkorrel</a:t>
            </a:r>
          </a:p>
        </p:txBody>
      </p:sp>
    </p:spTree>
    <p:extLst>
      <p:ext uri="{BB962C8B-B14F-4D97-AF65-F5344CB8AC3E}">
        <p14:creationId xmlns:p14="http://schemas.microsoft.com/office/powerpoint/2010/main" val="20738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Voor,- en nadelen krachtvoer 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18313"/>
              </p:ext>
            </p:extLst>
          </p:nvPr>
        </p:nvGraphicFramePr>
        <p:xfrm>
          <a:off x="0" y="2165119"/>
          <a:ext cx="9144000" cy="358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848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Gemengde voeder</a:t>
                      </a:r>
                      <a:endParaRPr lang="nl-NL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Knaagdierkorrel (geperst)</a:t>
                      </a:r>
                      <a:endParaRPr lang="nl-NL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67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400" baseline="0" dirty="0" smtClean="0"/>
                        <a:t>Het dier kan selecteren, waardoor het niet alle voedingsstoffen binnen krijgt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400" baseline="0" dirty="0" smtClean="0"/>
                        <a:t> Het sorteren van voer kan dienen als verrijking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400" dirty="0" smtClean="0"/>
                        <a:t>Er kan niet worden geselecteerd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400" dirty="0" smtClean="0"/>
                        <a:t> Het dier krijgt alle benodigde</a:t>
                      </a:r>
                      <a:r>
                        <a:rPr lang="nl-NL" sz="2400" baseline="0" dirty="0" smtClean="0"/>
                        <a:t> voedingsbestanddelen binnen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400" baseline="0" dirty="0" smtClean="0"/>
                        <a:t>Geen afwisselende bezigheid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400" baseline="0" dirty="0" smtClean="0"/>
                        <a:t>Geen natuurlijke bezigheid zoals pellen</a:t>
                      </a:r>
                      <a:endParaRPr lang="nl-NL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0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Voer innamen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Welke factoren zorgen er voor hoeveel voeding het dier nodig heeft?</a:t>
            </a:r>
          </a:p>
          <a:p>
            <a:pPr lvl="1"/>
            <a:r>
              <a:rPr lang="nl-NL" dirty="0" smtClean="0"/>
              <a:t>Klimaat </a:t>
            </a:r>
          </a:p>
          <a:p>
            <a:pPr lvl="1"/>
            <a:r>
              <a:rPr lang="nl-NL" dirty="0" smtClean="0"/>
              <a:t>Activiteit </a:t>
            </a:r>
          </a:p>
          <a:p>
            <a:pPr lvl="1"/>
            <a:r>
              <a:rPr lang="nl-NL" dirty="0" smtClean="0"/>
              <a:t>En…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3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voorkomende voederfouten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4325" y="1690689"/>
            <a:ext cx="8515350" cy="4741430"/>
          </a:xfrm>
        </p:spPr>
        <p:txBody>
          <a:bodyPr>
            <a:normAutofit/>
          </a:bodyPr>
          <a:lstStyle/>
          <a:p>
            <a:r>
              <a:rPr lang="nl-NL" sz="2400" dirty="0" err="1" smtClean="0"/>
              <a:t>Degoe’s</a:t>
            </a:r>
            <a:r>
              <a:rPr lang="nl-NL" sz="2400" dirty="0" smtClean="0"/>
              <a:t>: te veel suikers</a:t>
            </a:r>
          </a:p>
          <a:p>
            <a:r>
              <a:rPr lang="nl-NL" sz="2400" dirty="0" smtClean="0"/>
              <a:t>Cavia’s: geen vitamine C</a:t>
            </a:r>
          </a:p>
          <a:p>
            <a:r>
              <a:rPr lang="nl-NL" sz="2400" dirty="0" smtClean="0"/>
              <a:t>Donker, luchtdicht en droog </a:t>
            </a:r>
          </a:p>
          <a:p>
            <a:r>
              <a:rPr lang="nl-NL" sz="2400" dirty="0" smtClean="0"/>
              <a:t>Te veel voer </a:t>
            </a:r>
          </a:p>
          <a:p>
            <a:r>
              <a:rPr lang="nl-NL" sz="2400" dirty="0" smtClean="0"/>
              <a:t>Hamster: Te veel voer --&gt; Hamsteren </a:t>
            </a:r>
            <a:r>
              <a:rPr lang="nl-NL" sz="2400" dirty="0" smtClean="0">
                <a:sym typeface="Wingdings" panose="05000000000000000000" pitchFamily="2" charset="2"/>
              </a:rPr>
              <a:t> schimmel 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Te veel snacks 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Te veel groenvoer </a:t>
            </a:r>
          </a:p>
          <a:p>
            <a:r>
              <a:rPr lang="nl-NL" sz="2400" dirty="0" smtClean="0"/>
              <a:t> Verkeerde </a:t>
            </a:r>
            <a:r>
              <a:rPr lang="nl-NL" sz="2400" dirty="0"/>
              <a:t>soorten groenvoer/fruit aanbieden </a:t>
            </a:r>
          </a:p>
          <a:p>
            <a:r>
              <a:rPr lang="nl-NL" sz="2400" dirty="0"/>
              <a:t> Gemengd knaagdiervoer geven aan selecterende dieren </a:t>
            </a:r>
            <a:endParaRPr lang="nl-NL" sz="2400" dirty="0" smtClean="0"/>
          </a:p>
          <a:p>
            <a:r>
              <a:rPr lang="nl-NL" sz="2400" dirty="0"/>
              <a:t> </a:t>
            </a:r>
            <a:r>
              <a:rPr lang="nl-NL" sz="2400" dirty="0" smtClean="0"/>
              <a:t>en…?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517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Water zelf is een onmisbare voedingstof. </a:t>
            </a:r>
          </a:p>
          <a:p>
            <a:r>
              <a:rPr lang="nl-NL" dirty="0" smtClean="0"/>
              <a:t>Het </a:t>
            </a:r>
            <a:r>
              <a:rPr lang="nl-NL" dirty="0"/>
              <a:t>is nodig voor transport van voedingsstoffen en afvalstoffen. </a:t>
            </a:r>
          </a:p>
          <a:p>
            <a:r>
              <a:rPr lang="nl-NL" dirty="0" smtClean="0"/>
              <a:t>Het </a:t>
            </a:r>
            <a:r>
              <a:rPr lang="nl-NL" dirty="0"/>
              <a:t>zorgt voor </a:t>
            </a:r>
            <a:r>
              <a:rPr lang="nl-NL" dirty="0" err="1" smtClean="0"/>
              <a:t>warmte-regulatie</a:t>
            </a:r>
            <a:r>
              <a:rPr lang="nl-NL" dirty="0"/>
              <a:t>. </a:t>
            </a:r>
          </a:p>
          <a:p>
            <a:r>
              <a:rPr lang="nl-NL" dirty="0" smtClean="0"/>
              <a:t>Het </a:t>
            </a:r>
            <a:r>
              <a:rPr lang="nl-NL" dirty="0"/>
              <a:t>nodig bij de melkvorming. </a:t>
            </a:r>
          </a:p>
          <a:p>
            <a:r>
              <a:rPr lang="nl-NL" dirty="0" smtClean="0"/>
              <a:t>Het </a:t>
            </a:r>
            <a:r>
              <a:rPr lang="nl-NL" dirty="0"/>
              <a:t>is een bouwstof van het lichaam.</a:t>
            </a:r>
          </a:p>
          <a:p>
            <a:r>
              <a:rPr lang="nl-NL" dirty="0" smtClean="0"/>
              <a:t>Het </a:t>
            </a:r>
            <a:r>
              <a:rPr lang="nl-NL" dirty="0"/>
              <a:t>is nodig bij verschillende lichaamsprocessen.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09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maakt een knaagdier een knaagdier? </a:t>
            </a:r>
          </a:p>
          <a:p>
            <a:pPr marL="0" indent="0" algn="ctr">
              <a:buNone/>
            </a:pPr>
            <a:r>
              <a:rPr lang="nl-NL" sz="1600" dirty="0" smtClean="0"/>
              <a:t>“Klein </a:t>
            </a:r>
            <a:r>
              <a:rPr lang="nl-NL" sz="1600" dirty="0"/>
              <a:t>zoogdier dat behoort tot de orde der </a:t>
            </a:r>
            <a:r>
              <a:rPr lang="nl-NL" sz="1600" dirty="0" err="1"/>
              <a:t>Rodentia</a:t>
            </a:r>
            <a:r>
              <a:rPr lang="nl-NL" sz="1600" dirty="0"/>
              <a:t>, met twee paar lange, beitelvormige, steeds aangroeiende snijtanden waarmee het zijn voedsel </a:t>
            </a:r>
            <a:r>
              <a:rPr lang="nl-NL" sz="1600" dirty="0" smtClean="0"/>
              <a:t>fijn knaagt</a:t>
            </a:r>
            <a:r>
              <a:rPr lang="nl-NL" sz="1600" dirty="0"/>
              <a:t>, bijvoorbeeld een eekhoorn, muis of rat; zoogdier met knaagtanden In het meervoud vaak in toepassing op de hele orde </a:t>
            </a:r>
            <a:r>
              <a:rPr lang="nl-NL" sz="1600" dirty="0" err="1" smtClean="0"/>
              <a:t>Rodentia</a:t>
            </a:r>
            <a:r>
              <a:rPr lang="nl-NL" sz="1600" dirty="0" smtClean="0"/>
              <a:t>”</a:t>
            </a:r>
            <a:endParaRPr lang="nl-NL" sz="1600" dirty="0"/>
          </a:p>
          <a:p>
            <a:r>
              <a:rPr lang="nl-NL" dirty="0" smtClean="0"/>
              <a:t>Knagen (functie?)</a:t>
            </a:r>
          </a:p>
          <a:p>
            <a:r>
              <a:rPr lang="nl-NL" dirty="0" smtClean="0"/>
              <a:t>Welke knaagdieren kennen jullie? </a:t>
            </a:r>
          </a:p>
          <a:p>
            <a:pPr>
              <a:buNone/>
            </a:pPr>
            <a:endParaRPr lang="nl-NL" dirty="0" smtClean="0"/>
          </a:p>
        </p:txBody>
      </p:sp>
      <p:pic>
        <p:nvPicPr>
          <p:cNvPr id="11266" name="Picture 2" descr="Afbeeldingsresultaat voor knagende hams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033" y="3717032"/>
            <a:ext cx="3140967" cy="314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3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welke groep kun je knaagdieren indelen?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4617000" y="2030736"/>
            <a:ext cx="3660225" cy="2468880"/>
          </a:xfrm>
        </p:spPr>
        <p:txBody>
          <a:bodyPr>
            <a:noAutofit/>
          </a:bodyPr>
          <a:lstStyle/>
          <a:p>
            <a:pPr marL="257175" indent="-257175">
              <a:buAutoNum type="alphaUcPeriod"/>
            </a:pPr>
            <a:r>
              <a:rPr lang="nl-NL" sz="2100" dirty="0"/>
              <a:t>Carnivoren</a:t>
            </a:r>
          </a:p>
          <a:p>
            <a:pPr marL="257175" indent="-257175">
              <a:buAutoNum type="alphaUcPeriod"/>
            </a:pPr>
            <a:r>
              <a:rPr lang="nl-NL" sz="2100" dirty="0"/>
              <a:t> Herbivoren</a:t>
            </a:r>
          </a:p>
          <a:p>
            <a:pPr marL="257175" indent="-257175">
              <a:buAutoNum type="alphaUcPeriod"/>
            </a:pPr>
            <a:r>
              <a:rPr lang="nl-NL" sz="2100" dirty="0"/>
              <a:t> Omnivoren </a:t>
            </a:r>
          </a:p>
          <a:p>
            <a:pPr marL="257175" indent="-257175">
              <a:buAutoNum type="alphaUcPeriod"/>
            </a:pPr>
            <a:r>
              <a:rPr lang="nl-NL" sz="2100" dirty="0"/>
              <a:t> Een combinatie van bovenstaande. Licht toe welke! </a:t>
            </a:r>
          </a:p>
        </p:txBody>
      </p:sp>
      <p:sp>
        <p:nvSpPr>
          <p:cNvPr id="6" name="PIJL-LINKS 5"/>
          <p:cNvSpPr/>
          <p:nvPr/>
        </p:nvSpPr>
        <p:spPr>
          <a:xfrm>
            <a:off x="6104213" y="4019556"/>
            <a:ext cx="685800" cy="4800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Rechthoek 6"/>
          <p:cNvSpPr/>
          <p:nvPr/>
        </p:nvSpPr>
        <p:spPr>
          <a:xfrm>
            <a:off x="6447112" y="4499616"/>
            <a:ext cx="2416853" cy="942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Een combinatie van herbivoren en omnivoren.</a:t>
            </a:r>
          </a:p>
        </p:txBody>
      </p:sp>
    </p:spTree>
    <p:extLst>
      <p:ext uri="{BB962C8B-B14F-4D97-AF65-F5344CB8AC3E}">
        <p14:creationId xmlns:p14="http://schemas.microsoft.com/office/powerpoint/2010/main" val="373454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leefomgeving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153400" cy="4495800"/>
          </a:xfrm>
        </p:spPr>
        <p:txBody>
          <a:bodyPr/>
          <a:lstStyle/>
          <a:p>
            <a:r>
              <a:rPr lang="nl-NL" dirty="0" smtClean="0"/>
              <a:t>Op alle continenten, behalve Antarctica (= Zuidpool. Op Noordpool leven lemmingen).</a:t>
            </a:r>
          </a:p>
          <a:p>
            <a:endParaRPr lang="nl-NL" dirty="0" smtClean="0"/>
          </a:p>
          <a:p>
            <a:r>
              <a:rPr lang="nl-NL" dirty="0" smtClean="0"/>
              <a:t>Zeer gevarieerd leefgebied, zoals in bomen, onder de grond en in zoetwater. </a:t>
            </a:r>
          </a:p>
          <a:p>
            <a:endParaRPr lang="nl-NL" dirty="0" smtClean="0"/>
          </a:p>
          <a:p>
            <a:r>
              <a:rPr lang="nl-NL" dirty="0" smtClean="0"/>
              <a:t>Klimaat dus ook zeer divers! In koude gebieden: winterslaap of winterrust.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2290" name="Picture 2" descr="Afbeeldingsresultaat voor lemming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0677" b="10078"/>
          <a:stretch>
            <a:fillRect/>
          </a:stretch>
        </p:blipFill>
        <p:spPr bwMode="auto">
          <a:xfrm>
            <a:off x="5580113" y="5178778"/>
            <a:ext cx="3563888" cy="167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6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Spijsvertering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4850"/>
            <a:ext cx="3976255" cy="545315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26" y="0"/>
            <a:ext cx="438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0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Gebitskenmerken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7" y="1856170"/>
            <a:ext cx="8630165" cy="4475357"/>
          </a:xfrm>
        </p:spPr>
      </p:pic>
    </p:spTree>
    <p:extLst>
      <p:ext uri="{BB962C8B-B14F-4D97-AF65-F5344CB8AC3E}">
        <p14:creationId xmlns:p14="http://schemas.microsoft.com/office/powerpoint/2010/main" val="204238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Belangrijke voedingsmiddelen knaagdier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309475"/>
              </p:ext>
            </p:extLst>
          </p:nvPr>
        </p:nvGraphicFramePr>
        <p:xfrm>
          <a:off x="268605" y="1880988"/>
          <a:ext cx="860678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3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Voedermiddel</a:t>
                      </a:r>
                      <a:endParaRPr lang="nl-NL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Opmerking</a:t>
                      </a:r>
                      <a:r>
                        <a:rPr lang="nl-NL" sz="2000" baseline="0" dirty="0" smtClean="0"/>
                        <a:t> </a:t>
                      </a:r>
                      <a:endParaRPr lang="nl-NL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Waarom</a:t>
                      </a:r>
                      <a:endParaRPr lang="nl-NL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425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Hooi</a:t>
                      </a:r>
                      <a:endParaRPr lang="nl-NL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Hoofdvoeding</a:t>
                      </a:r>
                      <a:r>
                        <a:rPr lang="nl-NL" sz="2000" baseline="0" dirty="0" smtClean="0"/>
                        <a:t> </a:t>
                      </a:r>
                      <a:endParaRPr lang="nl-NL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Het bevat vezels die zorgen voor een goede werking van het maagdarmstelsel,</a:t>
                      </a:r>
                      <a:r>
                        <a:rPr lang="nl-NL" sz="2000" baseline="0" dirty="0" smtClean="0"/>
                        <a:t> ook helpt het om tanden en kiezen kort te houden.</a:t>
                      </a:r>
                      <a:endParaRPr lang="nl-NL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016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Knaagdierkorrel</a:t>
                      </a:r>
                      <a:r>
                        <a:rPr lang="nl-NL" sz="2000" baseline="0" dirty="0" smtClean="0"/>
                        <a:t> / gemengde voeder</a:t>
                      </a:r>
                      <a:endParaRPr lang="nl-NL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Hoofdvoeding </a:t>
                      </a:r>
                      <a:endParaRPr lang="nl-NL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Een volledige voeding die alle noodzakelijk voedingsstoffen bevat. </a:t>
                      </a:r>
                      <a:endParaRPr lang="nl-NL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016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Groente/Fruit</a:t>
                      </a:r>
                      <a:endParaRPr lang="nl-NL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Bijvoeding / Snack</a:t>
                      </a:r>
                      <a:endParaRPr lang="nl-NL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Extra vitaminen</a:t>
                      </a:r>
                      <a:r>
                        <a:rPr lang="nl-NL" sz="2000" baseline="0" dirty="0" smtClean="0"/>
                        <a:t> en mineralen, ook kan het dienen als verrijking</a:t>
                      </a:r>
                      <a:endParaRPr lang="nl-NL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2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Voederfrequentie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94410" y="2730369"/>
            <a:ext cx="6789420" cy="12515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dirty="0"/>
              <a:t>Doorgaans worden knaagdieren één keer per dag gevoerd. 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401760" y="4791844"/>
            <a:ext cx="2238570" cy="858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Hooi moet altijd beschikbaar zijn! 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3068955" y="4750366"/>
            <a:ext cx="2308860" cy="899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Krachtvoer is afhankelijk van knaagdiersoort 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5806440" y="4656251"/>
            <a:ext cx="3057525" cy="994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Eén  keer per dag als bijvoeding. Niet te veel waterige groenten/fruit!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01760" y="4217670"/>
            <a:ext cx="223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Hooi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028949" y="4211855"/>
            <a:ext cx="223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Krachtvoer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972174" y="4240329"/>
            <a:ext cx="256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Groenvoer/fruit</a:t>
            </a:r>
          </a:p>
        </p:txBody>
      </p:sp>
    </p:spTree>
    <p:extLst>
      <p:ext uri="{BB962C8B-B14F-4D97-AF65-F5344CB8AC3E}">
        <p14:creationId xmlns:p14="http://schemas.microsoft.com/office/powerpoint/2010/main" val="6741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Voederhoeveelheden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7500" y="3240405"/>
            <a:ext cx="7915931" cy="531495"/>
          </a:xfrm>
        </p:spPr>
        <p:txBody>
          <a:bodyPr>
            <a:normAutofit/>
          </a:bodyPr>
          <a:lstStyle/>
          <a:p>
            <a:r>
              <a:rPr lang="nl-NL" sz="2100" dirty="0"/>
              <a:t> Verschillend per knaagdiersoort </a:t>
            </a:r>
          </a:p>
          <a:p>
            <a:pPr marL="0" indent="0">
              <a:buNone/>
            </a:pP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endParaRPr lang="nl-NL" sz="2100" dirty="0"/>
          </a:p>
        </p:txBody>
      </p:sp>
      <p:sp>
        <p:nvSpPr>
          <p:cNvPr id="4" name="Afgeronde rechthoek 3"/>
          <p:cNvSpPr/>
          <p:nvPr/>
        </p:nvSpPr>
        <p:spPr>
          <a:xfrm>
            <a:off x="819283" y="3240405"/>
            <a:ext cx="7492365" cy="217741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b="1" dirty="0"/>
              <a:t>Voorbeeld: </a:t>
            </a:r>
          </a:p>
          <a:p>
            <a:pPr algn="ctr"/>
            <a:endParaRPr lang="nl-NL" sz="2100" dirty="0"/>
          </a:p>
          <a:p>
            <a:pPr algn="ctr"/>
            <a:r>
              <a:rPr lang="nl-NL" sz="2100" dirty="0"/>
              <a:t>Cavia = 25 – 35 gr krachtvoer</a:t>
            </a:r>
          </a:p>
          <a:p>
            <a:pPr algn="ctr"/>
            <a:r>
              <a:rPr lang="nl-NL" sz="2100" dirty="0"/>
              <a:t>Gerbil =  10 – 15 gr krachtvoer </a:t>
            </a:r>
          </a:p>
          <a:p>
            <a:pPr algn="ctr"/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12925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eneWelle_v2015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oeneWelle_v2015" id="{32262DFA-C85B-4B70-8416-EB8247F98055}" vid="{2D1EB2D9-A1FA-4186-9506-712A317FE5F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B260AF2CD54428F973B27AA328C24" ma:contentTypeVersion="0" ma:contentTypeDescription="Een nieuw document maken." ma:contentTypeScope="" ma:versionID="c6d9317de2df74bd22c6a384e3f769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6333c89b8926f498e5dd200d9e5a5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2D300C-45EC-4B6F-B7AC-392F14C798C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6B553D-908A-442A-8CDF-F8B6C364B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2A386A-CA85-4C40-B9CF-99C3D8DDDA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GroeneWelle_v2015</Template>
  <TotalTime>948</TotalTime>
  <Words>652</Words>
  <Application>Microsoft Office PowerPoint</Application>
  <PresentationFormat>Diavoorstelling (4:3)</PresentationFormat>
  <Paragraphs>105</Paragraphs>
  <Slides>16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GroeneWelle_v2015</vt:lpstr>
      <vt:lpstr>Voeding knaagdieren</vt:lpstr>
      <vt:lpstr>Natuurlijk gedrag</vt:lpstr>
      <vt:lpstr>In welke groep kun je knaagdieren indelen? </vt:lpstr>
      <vt:lpstr>Natuurlijke leefomgeving</vt:lpstr>
      <vt:lpstr>Spijsvertering</vt:lpstr>
      <vt:lpstr>Gebitskenmerken</vt:lpstr>
      <vt:lpstr>Belangrijke voedingsmiddelen knaagdier</vt:lpstr>
      <vt:lpstr>Voederfrequentie </vt:lpstr>
      <vt:lpstr>Voederhoeveelheden</vt:lpstr>
      <vt:lpstr>Voeding knaagdieren </vt:lpstr>
      <vt:lpstr>Denken, delen en uitwisselen</vt:lpstr>
      <vt:lpstr>Wat zouden enkele voordelen en nadelen kunnen zijn van de krachtvoersoorten hiernaast?</vt:lpstr>
      <vt:lpstr>Voor,- en nadelen krachtvoer </vt:lpstr>
      <vt:lpstr>Voer innamen </vt:lpstr>
      <vt:lpstr>Veel voorkomende voederfouten</vt:lpstr>
      <vt:lpstr>Water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Liza Groot Severt</dc:creator>
  <cp:lastModifiedBy>Nikki Pots</cp:lastModifiedBy>
  <cp:revision>75</cp:revision>
  <dcterms:created xsi:type="dcterms:W3CDTF">2016-05-17T13:10:52Z</dcterms:created>
  <dcterms:modified xsi:type="dcterms:W3CDTF">2018-10-29T11:11:20Z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0x010100FE1B260AF2CD54428F973B27AA328C24</vt:lpwstr>
  </property>
  <property fmtid="{D5CDD505-2E9C-101B-9397-08002B2CF9AE}" pid="3" name="IsMyDocuments">
    <vt:bool>true</vt:bool>
  </property>
</Properties>
</file>